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</p:sldIdLst>
  <p:sldSz cy="5143500" cx="9144000"/>
  <p:notesSz cx="6858000" cy="9144000"/>
  <p:embeddedFontLst>
    <p:embeddedFont>
      <p:font typeface="Proxima Nova"/>
      <p:regular r:id="rId63"/>
      <p:bold r:id="rId64"/>
      <p:italic r:id="rId65"/>
      <p:boldItalic r:id="rId66"/>
    </p:embeddedFont>
    <p:embeddedFont>
      <p:font typeface="Lato"/>
      <p:regular r:id="rId67"/>
      <p:bold r:id="rId68"/>
      <p:italic r:id="rId69"/>
      <p:boldItalic r:id="rId70"/>
    </p:embeddedFont>
    <p:embeddedFont>
      <p:font typeface="Helvetica Neue"/>
      <p:regular r:id="rId71"/>
      <p:bold r:id="rId72"/>
      <p:italic r:id="rId73"/>
      <p:boldItalic r:id="rId74"/>
    </p:embeddedFont>
    <p:embeddedFont>
      <p:font typeface="Alfa Slab One"/>
      <p:regular r:id="rId7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905D02-B1EC-47BD-971B-9D4775EB22BA}">
  <a:tblStyle styleId="{18905D02-B1EC-47BD-971B-9D4775EB22B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HelveticaNeue-italic.fntdata"/><Relationship Id="rId72" Type="http://schemas.openxmlformats.org/officeDocument/2006/relationships/font" Target="fonts/HelveticaNeue-bold.fntdata"/><Relationship Id="rId31" Type="http://schemas.openxmlformats.org/officeDocument/2006/relationships/slide" Target="slides/slide25.xml"/><Relationship Id="rId75" Type="http://schemas.openxmlformats.org/officeDocument/2006/relationships/font" Target="fonts/AlfaSlabOne-regular.fntdata"/><Relationship Id="rId30" Type="http://schemas.openxmlformats.org/officeDocument/2006/relationships/slide" Target="slides/slide24.xml"/><Relationship Id="rId74" Type="http://schemas.openxmlformats.org/officeDocument/2006/relationships/font" Target="fonts/HelveticaNeue-boldItalic.fntdata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HelveticaNeue-regular.fntdata"/><Relationship Id="rId70" Type="http://schemas.openxmlformats.org/officeDocument/2006/relationships/font" Target="fonts/Lat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ProximaNova-bold.fntdata"/><Relationship Id="rId63" Type="http://schemas.openxmlformats.org/officeDocument/2006/relationships/font" Target="fonts/ProximaNova-regular.fntdata"/><Relationship Id="rId22" Type="http://schemas.openxmlformats.org/officeDocument/2006/relationships/slide" Target="slides/slide16.xml"/><Relationship Id="rId66" Type="http://schemas.openxmlformats.org/officeDocument/2006/relationships/font" Target="fonts/ProximaNova-boldItalic.fntdata"/><Relationship Id="rId21" Type="http://schemas.openxmlformats.org/officeDocument/2006/relationships/slide" Target="slides/slide15.xml"/><Relationship Id="rId65" Type="http://schemas.openxmlformats.org/officeDocument/2006/relationships/font" Target="fonts/ProximaNova-italic.fntdata"/><Relationship Id="rId24" Type="http://schemas.openxmlformats.org/officeDocument/2006/relationships/slide" Target="slides/slide18.xml"/><Relationship Id="rId68" Type="http://schemas.openxmlformats.org/officeDocument/2006/relationships/font" Target="fonts/Lato-bold.fntdata"/><Relationship Id="rId23" Type="http://schemas.openxmlformats.org/officeDocument/2006/relationships/slide" Target="slides/slide17.xml"/><Relationship Id="rId67" Type="http://schemas.openxmlformats.org/officeDocument/2006/relationships/font" Target="fonts/Lato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" name="Google Shape;1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a734ce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a734ce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Unser Aufgabenbereich war die graphische Darstellung des Spiels. Dabei haben wir uns um die Modelle, Texturen und Sounds der Spielelemente gekümmert.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Wir haben als Team Bedürfnisse der anderen Teams umgesetzt und haben unsere GUI dort eingebaut und angepasst wo es notwendig war.</a:t>
            </a:r>
            <a:r>
              <a:rPr lang="de" sz="1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a734ce4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a734ce4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DAS HATTEN WIR VOR: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Unser Hauptziel war:</a:t>
            </a:r>
            <a:r>
              <a:rPr lang="de"/>
              <a:t> </a:t>
            </a:r>
            <a:r>
              <a:rPr lang="de" sz="1200">
                <a:latin typeface="Proxima Nova"/>
                <a:ea typeface="Proxima Nova"/>
                <a:cs typeface="Proxima Nova"/>
                <a:sym typeface="Proxima Nova"/>
              </a:rPr>
              <a:t>Benutzbare 3D Modelle und funktionierende GUI.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latin typeface="Proxima Nova"/>
                <a:ea typeface="Proxima Nova"/>
                <a:cs typeface="Proxima Nova"/>
                <a:sym typeface="Proxima Nova"/>
              </a:rPr>
              <a:t>Haben wir aufgeteilt in Unterpunkte und kleinere Ziele (auf der Folie). 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200">
                <a:latin typeface="Proxima Nova"/>
                <a:ea typeface="Proxima Nova"/>
                <a:cs typeface="Proxima Nova"/>
                <a:sym typeface="Proxima Nova"/>
              </a:rPr>
              <a:t>Die Funktionalität der GUI wurde flexibel während des Projekts verändert und angepasst.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a734ce4e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a734ce4e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a734ce4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a734ce4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lang="de"/>
              <a:t>DAS HABEN WIR GEMACHT: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Wir haben mehrere Skripte für folgende GUI Elemente dokumentiert. (Kurz ansprechen was in diesen Skripten passiert)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So sieht unser GUI Design aus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a734ce4e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a734ce4e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a734ce4e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a734ce4e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a734ce4e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a734ce4e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734ce4e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734ce4e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a734ce4e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a734ce4e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a734ce4e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a734ce4e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ca73a0e4e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" name="Google Shape;24;gca73a0e4e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ca734ce4e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ca734ce4e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285F4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a734ce4e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a734ce4e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Bilder erklären was man sieht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a734ce4e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a734ce4e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a734ce4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a734ce4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ab13f00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ab13f00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ab13f00c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ab13f00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ab13f00c7_0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0" name="Google Shape;190;gcab13f00c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ab13f00c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ab13f00c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ab13f00c7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02" name="Google Shape;202;gcab13f00c7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ab13f00c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ab13f00c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cb98035b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Google Shape;30;gcb98035b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ab13f00c7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14" name="Google Shape;214;gcab13f00c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ab13f00c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ab13f00c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ab13f00c7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26" name="Google Shape;226;gcab13f00c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ab13f00c7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3" name="Google Shape;233;gcab13f00c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ab13f00c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ab13f00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ab13f00c7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45" name="Google Shape;245;gcab13f00c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cab13f00c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cab13f00c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cab13f00c7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7" name="Google Shape;257;gcab13f00c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ab13f00c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ab13f00c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ab13f00c7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70" name="Google Shape;270;gcab13f00c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cb98035b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" name="Google Shape;36;gcb98035b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060dcc4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060dcc4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a060dcc4d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3" name="Google Shape;283;g7a060dcc4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a060dcc4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a060dcc4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a060dcc4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a060dcc4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7a060dcc4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7a060dcc4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a060dcc4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a060dcc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a060dcc4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a060dcc4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060dcc4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060dcc4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a060dcc4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a060dcc4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060dcc4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060dcc4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cb98035b4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cb98035b4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060dcc4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a060dcc4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a060dcc4d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a060dcc4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a060dcc4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a060dcc4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7a060dcc4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7a060dcc4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a060dcc4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a060dcc4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cb98035b4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cb98035b4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cb98035b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cb98035b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b98035b4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cb98035b4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b98035b4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b98035b4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b98035b4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b98035b4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b98035b4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b98035b4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09575" y="4064794"/>
            <a:ext cx="8382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09575" y="4579144"/>
            <a:ext cx="83820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914400" y="1257300"/>
            <a:ext cx="7315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10" type="dt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1" type="ftr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0" y="0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  <a:noFill/>
          <a:ln>
            <a:noFill/>
          </a:ln>
          <a:effectLst>
            <a:outerShdw blurRad="63500" dir="2700000" dist="17960">
              <a:schemeClr val="lt2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14400" y="1257300"/>
            <a:ext cx="7315200" cy="31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Helvetica Neue"/>
              <a:buChar char="•"/>
              <a:defRPr b="0" i="0" sz="32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Helvetica Neue"/>
              <a:buChar char="–"/>
              <a:defRPr b="0" i="0" sz="2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Helvetica Neue"/>
              <a:buChar char="•"/>
              <a:defRPr b="0" i="0" sz="2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–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Helvetica Neue"/>
              <a:buChar char="»"/>
              <a:defRPr b="0" i="0" sz="2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jpg"/><Relationship Id="rId4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jpg"/><Relationship Id="rId4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jp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0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6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381000" y="3954350"/>
            <a:ext cx="8382000" cy="1150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3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Projekt Systementwicklung</a:t>
            </a:r>
            <a:r>
              <a:rPr lang="de" sz="33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 &amp; Projekt Multimedia WS 20/21</a:t>
            </a:r>
            <a:endParaRPr sz="3300"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ctrTitle"/>
          </p:nvPr>
        </p:nvSpPr>
        <p:spPr>
          <a:xfrm>
            <a:off x="381000" y="4043394"/>
            <a:ext cx="8382000" cy="52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54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Team Graphics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381000" y="4721994"/>
            <a:ext cx="8382000" cy="4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Florian Grimm, Laure Hontabat-Franky, Sebastian Schachner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Unsere Ziele</a:t>
            </a:r>
            <a:endParaRPr sz="4100"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914400" y="1257300"/>
            <a:ext cx="7315200" cy="33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Hauptziel</a:t>
            </a:r>
            <a:r>
              <a:rPr b="1" lang="de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Benutzbare 3D Modelle und funktionierende GUI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3D Modelle: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aus altem Projekt extrahieren und aufbereiten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realistischer Größe einfügen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benötigten Modellen mittels Blender erstellen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Finden geeigneter Texturen und Beleuchtung einstellen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GUI: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Designen und implementieren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Funktionalitäten auf Basis der Bedürfnisse der Teams umsetzen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Musik: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Musik und Effekte finden und einbinden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Beispiel: Modelle und Texturen 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25" y="1703975"/>
            <a:ext cx="4234550" cy="264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500" y="1703975"/>
            <a:ext cx="4234560" cy="2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Skripte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540125" y="1257300"/>
            <a:ext cx="7315200" cy="31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GUI-Elemente mit eingebundenen Skript: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Hauptmenü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Volumenregler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Soundeffekte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Hintergrundmusik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Button Soundeffekte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Spielstart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Neustart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150" y="252225"/>
            <a:ext cx="3957673" cy="219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150" y="2732150"/>
            <a:ext cx="3957678" cy="22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Weitere GUI-Elemente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5" y="1485975"/>
            <a:ext cx="4472629" cy="246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1675" y="1485975"/>
            <a:ext cx="4434147" cy="24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Typischer Ablauf der Sprints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914400" y="1257300"/>
            <a:ext cx="7315200" cy="31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Zielsetzung für den Sprint innerhalb des Teams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Was ist momentan wichtig?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Was brauchen die anderen Teams?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Was schaffen wir in zwei Wochen?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Aufgabenverteilung innerhalb des Teams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Kurzes Review nach ersten Woche, gegebenenfalls Ziele anpassen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Was wurde bis jetzt geschafft?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Was fehlt und ist es noch machbar?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Tag vor Stand-Up, letztes Update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Weitere Ziele für die Zukunft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914400" y="1257300"/>
            <a:ext cx="7315200" cy="31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Erweitern des Sound Designs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Sound beim Einlochen einer Kugel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Sound bei Gewinn, Foul, usw...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Visuelle Repräsentation von Ereignissen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Blaues Licht beim Einlochen einer Kugel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Animation bei Gewinn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Erweitern der GUI: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für weitere Spiel Modi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Darstellung einer Bestenliste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ctrTitle"/>
          </p:nvPr>
        </p:nvSpPr>
        <p:spPr>
          <a:xfrm>
            <a:off x="381000" y="3927851"/>
            <a:ext cx="8382000" cy="64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Team Simulator</a:t>
            </a:r>
            <a:endParaRPr sz="4100">
              <a:solidFill>
                <a:srgbClr val="E69138"/>
              </a:solidFill>
            </a:endParaRPr>
          </a:p>
        </p:txBody>
      </p:sp>
      <p:sp>
        <p:nvSpPr>
          <p:cNvPr id="121" name="Google Shape;121;p20"/>
          <p:cNvSpPr txBox="1"/>
          <p:nvPr>
            <p:ph idx="1" type="subTitle"/>
          </p:nvPr>
        </p:nvSpPr>
        <p:spPr>
          <a:xfrm>
            <a:off x="381000" y="4721994"/>
            <a:ext cx="8382000" cy="42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Carolin Hochmuth, Seda Erdogan, Özlem Aydin, Ivan Dukov, Megi Grabocka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Unsere Ziele</a:t>
            </a:r>
            <a:endParaRPr sz="4100"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810900" y="1102050"/>
            <a:ext cx="7315200" cy="33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 u="sng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Kernziel</a:t>
            </a:r>
            <a:r>
              <a:rPr b="1" lang="de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: Simulation aller Elemente eines virtuellen  </a:t>
            </a:r>
            <a:endParaRPr b="1"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 Billard-Tisches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Physics: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Objekteinstellungen setzen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Schussstärke und Löcher implementieren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Pfeil mit Winkelberechnung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Kö an weisse Kugel anheften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Umpositionieren der Kugeln durch Rechtsklick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Schönheits Details der Spielumgebung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Kommunikation und Ausgangssituation</a:t>
            </a:r>
            <a:endParaRPr sz="2400"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860100" y="1170950"/>
            <a:ext cx="7315200" cy="33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Kommunikation innerhalb des Teams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Treffen mind. 2 mal die Woche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Keine Aufteilung der Aufgaben; alle Ziele des Sprints wurden zusammen gelöst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Sehr gute Zusammenarbeit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Offene Kommunikation über Probleme und Terminabsprache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Ausgangssituation 	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Vorhandene Projektstruktur untersucht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 den vorhandenen alten Code einarbeiten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Altes Projekt als Inspiration verwendet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							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Gliederung</a:t>
            </a:r>
            <a:endParaRPr sz="4100"/>
          </a:p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810900" y="1102050"/>
            <a:ext cx="7315200" cy="33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Ausgangssituation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Hauptziel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Gruppen- und Rollenverteilung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Kommunikationsmittel und Kommunikation zwischen den Teams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Workflow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Projektarchitektur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Präsentation Team Graphics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Präsentation Team Simulator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Präsentation Team Tracking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Präsentation Team Game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Schwierigkeiten und deren Lösungen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roxima Nova"/>
              <a:buAutoNum type="arabicPeriod"/>
            </a:pPr>
            <a:r>
              <a:rPr b="1" lang="de" sz="17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Fazit</a:t>
            </a:r>
            <a:endParaRPr b="1" sz="17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Entwicklungsweg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39" name="Google Shape;139;p23"/>
          <p:cNvSpPr/>
          <p:nvPr/>
        </p:nvSpPr>
        <p:spPr>
          <a:xfrm>
            <a:off x="273125" y="2627013"/>
            <a:ext cx="8323500" cy="715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3"/>
          <p:cNvSpPr/>
          <p:nvPr/>
        </p:nvSpPr>
        <p:spPr>
          <a:xfrm rot="-5400000">
            <a:off x="358062" y="2450348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1.</a:t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 rot="-5400000">
            <a:off x="7048658" y="2450348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7.</a:t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 rot="-5400000">
            <a:off x="4818467" y="2450348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5.</a:t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 rot="-5400000">
            <a:off x="2588265" y="2450348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</a:t>
            </a:r>
            <a:endParaRPr/>
          </a:p>
        </p:txBody>
      </p:sp>
      <p:sp>
        <p:nvSpPr>
          <p:cNvPr id="144" name="Google Shape;144;p23"/>
          <p:cNvSpPr/>
          <p:nvPr/>
        </p:nvSpPr>
        <p:spPr>
          <a:xfrm rot="5400000">
            <a:off x="667088" y="3308721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2.</a:t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 rot="5400000">
            <a:off x="7542547" y="3308721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8.</a:t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 rot="5400000">
            <a:off x="5250727" y="3308721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6.</a:t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rot="5400000">
            <a:off x="2958908" y="3308721"/>
            <a:ext cx="495900" cy="200700"/>
          </a:xfrm>
          <a:prstGeom prst="homePlate">
            <a:avLst>
              <a:gd fmla="val 50000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4.</a:t>
            </a:r>
            <a:endParaRPr/>
          </a:p>
        </p:txBody>
      </p:sp>
      <p:sp>
        <p:nvSpPr>
          <p:cNvPr id="148" name="Google Shape;148;p23"/>
          <p:cNvSpPr txBox="1"/>
          <p:nvPr/>
        </p:nvSpPr>
        <p:spPr>
          <a:xfrm>
            <a:off x="645237" y="4418552"/>
            <a:ext cx="1775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2735867" y="1525350"/>
            <a:ext cx="1915200" cy="7155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Tisch/Kö/Kugeln - Verhältnis einstellen</a:t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4966082" y="1577497"/>
            <a:ext cx="1915200" cy="7155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Reset der ganzen Szene und der Kugeln</a:t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>
            <a:off x="7196296" y="1550868"/>
            <a:ext cx="1642500" cy="7422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Drag n` Drop der eingelochten Kugeln</a:t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>
            <a:off x="814797" y="3656926"/>
            <a:ext cx="1605900" cy="10053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Paper Prototype/ Modellierung des Simulators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3106617" y="3656926"/>
            <a:ext cx="1544700" cy="10053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Schussstärke und Kollisionen</a:t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>
            <a:off x="5398436" y="3656926"/>
            <a:ext cx="1482900" cy="10053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Rotation des Kö’s an der weißen Kugel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7690250" y="3643600"/>
            <a:ext cx="1196400" cy="10053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Schönheits Details der Szene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505653" y="1597100"/>
            <a:ext cx="1915200" cy="715500"/>
          </a:xfrm>
          <a:prstGeom prst="roundRect">
            <a:avLst>
              <a:gd fmla="val 16667" name="adj"/>
            </a:avLst>
          </a:prstGeom>
          <a:solidFill>
            <a:srgbClr val="E9EDEE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Recherche - Unity, Spielregeln, Codebasis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Simulator Endergebnis 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0" y="1998250"/>
            <a:ext cx="4069425" cy="210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450" y="2000777"/>
            <a:ext cx="3954850" cy="21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Simulator Endergebnis </a:t>
            </a:r>
            <a:endParaRPr>
              <a:solidFill>
                <a:srgbClr val="E69138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691125"/>
            <a:ext cx="4303550" cy="218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100" y="1691125"/>
            <a:ext cx="4303550" cy="219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Weitere Ziele für die Zukunft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914400" y="1257300"/>
            <a:ext cx="7315200" cy="31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Physics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Winkelberechnung für den Aufprall der weißen Kugel mit Bande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latin typeface="Proxima Nova"/>
                <a:ea typeface="Proxima Nova"/>
                <a:cs typeface="Proxima Nova"/>
                <a:sym typeface="Proxima Nova"/>
              </a:rPr>
              <a:t>Winkelberechnung für den Aufprall der weißen Kugel mit den anderen Kugeln</a:t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Proxima Nova"/>
              <a:buChar char="●"/>
            </a:pPr>
            <a:r>
              <a:rPr lang="de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Schönheits Details der Spielumgebung verbessern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Implementieren einer Anzeige für diese Winkelberechnungen zur Anzeige des Weges den die weiße Kugel nehmen wird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neue physikalische Einstellungen für ein besseres Rollverhalten der Kugeln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roxima Nova"/>
              <a:buChar char="○"/>
            </a:pPr>
            <a:r>
              <a:rPr lang="de" sz="1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Ladebalken für die Schussstärke </a:t>
            </a:r>
            <a:endParaRPr sz="1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ctrTitle"/>
          </p:nvPr>
        </p:nvSpPr>
        <p:spPr>
          <a:xfrm>
            <a:off x="409575" y="4064794"/>
            <a:ext cx="8382000" cy="52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Präsentation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Team_Tracking 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Gliederung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819150" y="1998100"/>
            <a:ext cx="7505700" cy="24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Unser Team &amp; Kommunikation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Aufgabenstellung &amp; Ziele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API-Konzept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Tracking Data Serialisierung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Tracking Core Ablauf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Unity Extensions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Font typeface="Proxima Nova"/>
              <a:buChar char="-"/>
            </a:pPr>
            <a:r>
              <a:rPr lang="de" sz="2000">
                <a:latin typeface="Proxima Nova"/>
                <a:ea typeface="Proxima Nova"/>
                <a:cs typeface="Proxima Nova"/>
                <a:sym typeface="Proxima Nova"/>
              </a:rPr>
              <a:t>Probleme &amp; Aufgaben für die Nachfolger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1981200" y="313225"/>
            <a:ext cx="71097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Unser Team &amp; Kommunikation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1805550" y="1766850"/>
            <a:ext cx="7285500" cy="26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77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34"/>
              <a:buFont typeface="Proxima Nova"/>
              <a:buChar char="-"/>
            </a:pPr>
            <a: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zwei Leute</a:t>
            </a: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34290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77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34"/>
              <a:buFont typeface="Proxima Nova"/>
              <a:buChar char="-"/>
            </a:pPr>
            <a: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intern alles gemeinsam bearbeitet, wenig Aufteilung</a:t>
            </a: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1209750" y="230324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Aufgabenstellung 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&amp;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 Ziele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1981200" y="313219"/>
            <a:ext cx="6934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Aufgaben &amp; Ziele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05" name="Google Shape;205;p31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1805550" y="1766850"/>
            <a:ext cx="7285500" cy="263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77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34"/>
              <a:buFont typeface="Proxima Nova"/>
              <a:buChar char="-"/>
            </a:pPr>
            <a: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Datenübertragung zwischen Simulator/Billiardtisch und Spiellogik</a:t>
            </a:r>
            <a:b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77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34"/>
              <a:buFont typeface="Proxima Nova"/>
              <a:buChar char="-"/>
            </a:pPr>
            <a: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Tracking Data Konzeption</a:t>
            </a:r>
            <a:b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77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34"/>
              <a:buFont typeface="Proxima Nova"/>
              <a:buChar char="-"/>
            </a:pPr>
            <a: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Tracking des Simulators/Billiardtisch</a:t>
            </a:r>
            <a:b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57750" lvl="0" marL="457200" rtl="0" algn="l"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2034"/>
              <a:buFont typeface="Proxima Nova"/>
              <a:buChar char="-"/>
            </a:pPr>
            <a:r>
              <a:rPr lang="de" sz="2033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Gamestatusupdate</a:t>
            </a:r>
            <a:endParaRPr sz="2033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>
            <p:ph type="title"/>
          </p:nvPr>
        </p:nvSpPr>
        <p:spPr>
          <a:xfrm>
            <a:off x="1415100" y="237314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API Konzept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Ausgangssituation</a:t>
            </a:r>
            <a:endParaRPr sz="4100"/>
          </a:p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914400" y="1420450"/>
            <a:ext cx="7315200" cy="33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Einarbeitung der gesamten Projektgruppe in C#, Unity, Git, sowie in das vorhandene Projekt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Übernahme des Discord Server der vorangegangen Gruppe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Erarbeitung eines Hauptziels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Aufteilung der Mitglieder in die einzelnen Teams und Rollen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Einrichtung des Git-Repositories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1981200" y="313219"/>
            <a:ext cx="6934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API Konzept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550" y="889300"/>
            <a:ext cx="7153275" cy="402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1020750" y="1911139"/>
            <a:ext cx="7102500" cy="1321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Tracking Data Serialisierung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/>
          <p:nvPr>
            <p:ph type="title"/>
          </p:nvPr>
        </p:nvSpPr>
        <p:spPr>
          <a:xfrm>
            <a:off x="1981200" y="313231"/>
            <a:ext cx="69342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Tracking Data Serialisierung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29" name="Google Shape;229;p35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538" y="2185988"/>
            <a:ext cx="686752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1981200" y="313229"/>
            <a:ext cx="6934200" cy="9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Tracking Data Serialisierung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24038" y="1771650"/>
            <a:ext cx="7248525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Tracking Core Ablauf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1981200" y="313219"/>
            <a:ext cx="6934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Tracking Core Ablauf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48" name="Google Shape;248;p38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2700" y="1337875"/>
            <a:ext cx="5222494" cy="33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819150" y="2094450"/>
            <a:ext cx="7505700" cy="9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Unity Extensions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1779275" y="313219"/>
            <a:ext cx="6934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38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Unity Extension</a:t>
            </a:r>
            <a:endParaRPr sz="42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1981200" y="1485900"/>
            <a:ext cx="69342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342900" marR="0" rtl="0" algn="l">
              <a:lnSpc>
                <a:spcPct val="8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1" name="Google Shape;2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9200" y="1059675"/>
            <a:ext cx="2339700" cy="37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5050" y="313225"/>
            <a:ext cx="2339700" cy="44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1209750" y="230324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Probleme &amp; Aufgaben für die Nachfolger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1981200" y="313231"/>
            <a:ext cx="6934200" cy="10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>
                <a:solidFill>
                  <a:srgbClr val="434343"/>
                </a:solidFill>
                <a:latin typeface="Alfa Slab One"/>
                <a:ea typeface="Alfa Slab One"/>
                <a:cs typeface="Alfa Slab One"/>
                <a:sym typeface="Alfa Slab One"/>
              </a:rPr>
              <a:t>Aufgaben für die Nachfolger</a:t>
            </a:r>
            <a:endParaRPr>
              <a:solidFill>
                <a:srgbClr val="43434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73" name="Google Shape;273;p42"/>
          <p:cNvSpPr txBox="1"/>
          <p:nvPr>
            <p:ph idx="4294967295" type="body"/>
          </p:nvPr>
        </p:nvSpPr>
        <p:spPr>
          <a:xfrm>
            <a:off x="2028575" y="1433000"/>
            <a:ext cx="6606600" cy="2448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de" sz="2200" u="sng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Aufgaben für die Nachfolger:</a:t>
            </a:r>
            <a:endParaRPr sz="2200" u="sng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Char char="-"/>
            </a:pPr>
            <a:r>
              <a:rPr lang="de" sz="1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Tracking anhand von Bilddaten</a:t>
            </a:r>
            <a:br>
              <a:rPr lang="de" sz="1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1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Proxima Nova"/>
              <a:buChar char="-"/>
            </a:pPr>
            <a:r>
              <a:rPr lang="de" sz="19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Performance improvements</a:t>
            </a:r>
            <a:endParaRPr sz="19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Hauptziel</a:t>
            </a:r>
            <a:endParaRPr sz="4100"/>
          </a:p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914400" y="1437625"/>
            <a:ext cx="7315200" cy="33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die Anwendung soll performanter, stabiler und von der Architektur her besser abtrennbar sein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</a:pPr>
            <a:r>
              <a:rPr lang="de" sz="1800">
                <a:solidFill>
                  <a:srgbClr val="FFFFFF"/>
                </a:solidFill>
              </a:rPr>
              <a:t>Hintergrund: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–"/>
            </a:pPr>
            <a:r>
              <a:rPr lang="de" sz="1800">
                <a:solidFill>
                  <a:srgbClr val="FFFFFF"/>
                </a:solidFill>
              </a:rPr>
              <a:t>Anwendung soll auch noch von Nutzen sein, selbst wenn Projekt wieder vor Ort stattfindet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type="ctrTitle"/>
          </p:nvPr>
        </p:nvSpPr>
        <p:spPr>
          <a:xfrm>
            <a:off x="-103451" y="3695400"/>
            <a:ext cx="6280800" cy="1448100"/>
          </a:xfrm>
          <a:prstGeom prst="rect">
            <a:avLst/>
          </a:prstGeom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68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Team Game</a:t>
            </a:r>
            <a:endParaRPr sz="6800"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79" name="Google Shape;279;p43"/>
          <p:cNvSpPr txBox="1"/>
          <p:nvPr/>
        </p:nvSpPr>
        <p:spPr>
          <a:xfrm>
            <a:off x="6045900" y="3465150"/>
            <a:ext cx="309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6B26B"/>
                </a:solidFill>
              </a:rPr>
              <a:t>Samia Bouguar</a:t>
            </a:r>
            <a:endParaRPr sz="1600"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6B26B"/>
                </a:solidFill>
              </a:rPr>
              <a:t>Domenico Spadaveccia</a:t>
            </a:r>
            <a:endParaRPr sz="1600"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6B26B"/>
                </a:solidFill>
              </a:rPr>
              <a:t>Abdurrahman Yigen</a:t>
            </a:r>
            <a:endParaRPr sz="1600"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6B26B"/>
                </a:solidFill>
              </a:rPr>
              <a:t>David Bahcecioglu</a:t>
            </a:r>
            <a:endParaRPr sz="1600"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6B26B"/>
                </a:solidFill>
              </a:rPr>
              <a:t>Leon Schrabeck</a:t>
            </a:r>
            <a:endParaRPr sz="1600"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6B26B"/>
                </a:solidFill>
              </a:rPr>
              <a:t>Lorik Gashi</a:t>
            </a:r>
            <a:endParaRPr sz="1600">
              <a:solidFill>
                <a:srgbClr val="F6B26B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B26B"/>
              </a:solidFill>
            </a:endParaRPr>
          </a:p>
        </p:txBody>
      </p:sp>
      <p:sp>
        <p:nvSpPr>
          <p:cNvPr id="280" name="Google Shape;280;p43"/>
          <p:cNvSpPr txBox="1"/>
          <p:nvPr/>
        </p:nvSpPr>
        <p:spPr>
          <a:xfrm>
            <a:off x="264475" y="4578075"/>
            <a:ext cx="13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25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2057750" y="479650"/>
            <a:ext cx="6934200" cy="53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Helvetica Neue"/>
              <a:buNone/>
            </a:pPr>
            <a:r>
              <a:rPr lang="de" sz="4000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Gliederung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6" name="Google Shape;286;p44"/>
          <p:cNvSpPr txBox="1"/>
          <p:nvPr>
            <p:ph idx="1" type="body"/>
          </p:nvPr>
        </p:nvSpPr>
        <p:spPr>
          <a:xfrm>
            <a:off x="1981200" y="1332825"/>
            <a:ext cx="6934200" cy="3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Ziele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Kommunikation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Funktionsweise des Spiels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Projektaufbau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Sprints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Schwierigkeiten/Lösungen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00"/>
              <a:buFont typeface="Arial"/>
              <a:buChar char="●"/>
            </a:pPr>
            <a:r>
              <a:rPr b="1" lang="de" sz="1600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Offene Aufgaben</a:t>
            </a:r>
            <a:endParaRPr b="1" sz="1600">
              <a:solidFill>
                <a:srgbClr val="FF9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819000" y="344775"/>
            <a:ext cx="17244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Ziele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2" name="Google Shape;292;p45"/>
          <p:cNvSpPr txBox="1"/>
          <p:nvPr>
            <p:ph idx="1" type="body"/>
          </p:nvPr>
        </p:nvSpPr>
        <p:spPr>
          <a:xfrm>
            <a:off x="427450" y="1561425"/>
            <a:ext cx="7458300" cy="3321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Implementieren der ...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Spielmodi 8- (&amp; 9-) Ball Pool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Spiellogik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Regeln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Arial"/>
              <a:buChar char="○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Konsequenzen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800" y="1561425"/>
            <a:ext cx="2831301" cy="283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2200475" y="2803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Kommunikation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99" name="Google Shape;299;p46"/>
          <p:cNvSpPr txBox="1"/>
          <p:nvPr>
            <p:ph idx="1" type="body"/>
          </p:nvPr>
        </p:nvSpPr>
        <p:spPr>
          <a:xfrm>
            <a:off x="630025" y="1484550"/>
            <a:ext cx="6896400" cy="324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Stand angeschaut → Aufwand festgestellt → aufgeteilt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Sowohl gemeinsames Arbeiten als auch Einzeln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–"/>
            </a:pPr>
            <a:r>
              <a:rPr lang="de" sz="1400">
                <a:latin typeface="Arial"/>
                <a:ea typeface="Arial"/>
                <a:cs typeface="Arial"/>
                <a:sym typeface="Arial"/>
              </a:rPr>
              <a:t>Bei Problemen immer jemand parat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Interne Kommunikation lief gut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Vereinzelte Missverständnisse zwischen den Teams</a:t>
            </a:r>
            <a:endParaRPr/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250" y="122225"/>
            <a:ext cx="367800" cy="3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8975" y="212263"/>
            <a:ext cx="231576" cy="23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7"/>
          <p:cNvSpPr txBox="1"/>
          <p:nvPr>
            <p:ph idx="1" type="body"/>
          </p:nvPr>
        </p:nvSpPr>
        <p:spPr>
          <a:xfrm>
            <a:off x="558825" y="1495750"/>
            <a:ext cx="8420700" cy="3324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36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Pro Frame wird überprüft, ob die Bälle stehen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Wenn alle Bälle stehen bleiben, gilt eine Runde als beendet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Nach jeder Runde werden alle implementierten Regeln geprüft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de" sz="1600">
                <a:latin typeface="Arial"/>
                <a:ea typeface="Arial"/>
                <a:cs typeface="Arial"/>
                <a:sym typeface="Arial"/>
              </a:rPr>
              <a:t>Je nach Regelverstoß wird die schwerste Konsequenz ausgeführt</a:t>
            </a: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7"/>
          <p:cNvSpPr txBox="1"/>
          <p:nvPr>
            <p:ph type="title"/>
          </p:nvPr>
        </p:nvSpPr>
        <p:spPr>
          <a:xfrm>
            <a:off x="1665300" y="191700"/>
            <a:ext cx="7274400" cy="1154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3800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Funktionsweise des Spiels</a:t>
            </a:r>
            <a:endParaRPr sz="3800"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112825" y="1999325"/>
            <a:ext cx="6724500" cy="77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Projektaufbau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9"/>
          <p:cNvSpPr txBox="1"/>
          <p:nvPr>
            <p:ph type="title"/>
          </p:nvPr>
        </p:nvSpPr>
        <p:spPr>
          <a:xfrm>
            <a:off x="1635675" y="175165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Util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18" name="Google Shape;3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4650" y="859362"/>
            <a:ext cx="6334700" cy="393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0"/>
          <p:cNvSpPr txBox="1"/>
          <p:nvPr>
            <p:ph type="title"/>
          </p:nvPr>
        </p:nvSpPr>
        <p:spPr>
          <a:xfrm>
            <a:off x="2411925" y="662771"/>
            <a:ext cx="6556800" cy="329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Game Selection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25" y="1921525"/>
            <a:ext cx="4378825" cy="30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875" y="739475"/>
            <a:ext cx="3041849" cy="10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867175"/>
            <a:ext cx="3179975" cy="413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1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Game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188" y="995525"/>
            <a:ext cx="5821226" cy="38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FoulRule</a:t>
            </a:r>
            <a:endParaRPr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914400" y="1257300"/>
            <a:ext cx="7315200" cy="314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150" y="778925"/>
            <a:ext cx="4669650" cy="41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2103850" y="150449"/>
            <a:ext cx="6724500" cy="99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Gruppen- und Rollenverteilung</a:t>
            </a:r>
            <a:endParaRPr sz="2500"/>
          </a:p>
        </p:txBody>
      </p:sp>
      <p:graphicFrame>
        <p:nvGraphicFramePr>
          <p:cNvPr id="45" name="Google Shape;45;p8"/>
          <p:cNvGraphicFramePr/>
          <p:nvPr/>
        </p:nvGraphicFramePr>
        <p:xfrm>
          <a:off x="952500" y="14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{18905D02-B1EC-47BD-971B-9D4775EB22BA}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Position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Person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Product Owner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Carolin Hochmuth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Head-of-Tech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Julian Manß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Scrum Master (Graphics)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Laure Hontabat-Franky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Team Graphics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Florian Grimm, Sebastian Schachner, Laure Hontabat-Franky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Scrum Master (Simulator)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Özlem Aydin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Team Simulator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Megi Grabocka, Ivan Duckov, Seda Erdogan,Carolin Hochmuth, Özlem Aydin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Consequence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45" name="Google Shape;3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600" y="1068036"/>
            <a:ext cx="6724499" cy="382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Beispiel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25" y="925775"/>
            <a:ext cx="7498226" cy="42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>
            <p:ph type="title"/>
          </p:nvPr>
        </p:nvSpPr>
        <p:spPr>
          <a:xfrm>
            <a:off x="2114550" y="1916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Beispiel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357" name="Google Shape;3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0" y="956475"/>
            <a:ext cx="7443624" cy="418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/>
          <p:nvPr>
            <p:ph type="title"/>
          </p:nvPr>
        </p:nvSpPr>
        <p:spPr>
          <a:xfrm>
            <a:off x="4114800" y="63150"/>
            <a:ext cx="4666200" cy="95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Sprints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63" name="Google Shape;363;p56"/>
          <p:cNvSpPr txBox="1"/>
          <p:nvPr>
            <p:ph idx="1" type="body"/>
          </p:nvPr>
        </p:nvSpPr>
        <p:spPr>
          <a:xfrm>
            <a:off x="2587225" y="324200"/>
            <a:ext cx="3459600" cy="1493100"/>
          </a:xfrm>
          <a:prstGeom prst="rect">
            <a:avLst/>
          </a:prstGeom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b="1" lang="de" sz="1500" u="sng">
                <a:latin typeface="Arial"/>
                <a:ea typeface="Arial"/>
                <a:cs typeface="Arial"/>
                <a:sym typeface="Arial"/>
              </a:rPr>
              <a:t>Sprint 1</a:t>
            </a:r>
            <a:endParaRPr b="1" sz="1500" u="sng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Char char="•"/>
            </a:pPr>
            <a:r>
              <a:rPr lang="de" sz="1400"/>
              <a:t>Refactoring des vorhandenen Codes der Vorgänger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 sz="1400"/>
              <a:t>Vorhandener Code schwer wartbar</a:t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de" sz="1400"/>
              <a:t>Entscheidung zur Implementierung neues Codes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64" name="Google Shape;364;p56"/>
          <p:cNvSpPr txBox="1"/>
          <p:nvPr/>
        </p:nvSpPr>
        <p:spPr>
          <a:xfrm>
            <a:off x="358950" y="2085600"/>
            <a:ext cx="3107400" cy="1493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2</a:t>
            </a:r>
            <a:endParaRPr b="1" sz="15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Billardtisch und Bälle in Unity aufgesetzt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Kollisionserkennung, Debug-Funktion implementiert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56"/>
          <p:cNvSpPr txBox="1"/>
          <p:nvPr/>
        </p:nvSpPr>
        <p:spPr>
          <a:xfrm>
            <a:off x="5260425" y="2202850"/>
            <a:ext cx="2801400" cy="12774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3</a:t>
            </a:r>
            <a:endParaRPr b="1" sz="15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Spiellogik implementiert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Code-Struktur bestimmt 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8-Ball-Pool implementiert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6" name="Google Shape;366;p56"/>
          <p:cNvSpPr txBox="1"/>
          <p:nvPr/>
        </p:nvSpPr>
        <p:spPr>
          <a:xfrm>
            <a:off x="1464600" y="3847000"/>
            <a:ext cx="3107400" cy="8466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4</a:t>
            </a:r>
            <a:endParaRPr b="1" sz="15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Spielauswahl, Namensvergabe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●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Bugfix &amp; Refactoring 8-Ball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" name="Google Shape;367;p56"/>
          <p:cNvSpPr txBox="1"/>
          <p:nvPr/>
        </p:nvSpPr>
        <p:spPr>
          <a:xfrm>
            <a:off x="5694625" y="3987150"/>
            <a:ext cx="3214800" cy="10620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500" u="sng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Sprint 5</a:t>
            </a:r>
            <a:endParaRPr b="1" sz="1500" u="sng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 Schnittstelle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</a:pPr>
            <a:r>
              <a:rPr lang="d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Implementierung 9-Ball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68" name="Google Shape;36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913071">
            <a:off x="1537148" y="949123"/>
            <a:ext cx="750998" cy="1061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405635">
            <a:off x="3684454" y="1949625"/>
            <a:ext cx="1357869" cy="96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4068762">
            <a:off x="4054045" y="2866287"/>
            <a:ext cx="1052887" cy="105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30789">
            <a:off x="4652006" y="4013090"/>
            <a:ext cx="876538" cy="87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7"/>
          <p:cNvSpPr txBox="1"/>
          <p:nvPr>
            <p:ph type="title"/>
          </p:nvPr>
        </p:nvSpPr>
        <p:spPr>
          <a:xfrm>
            <a:off x="3551475" y="244925"/>
            <a:ext cx="5280600" cy="972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rgbClr val="FF9900"/>
                </a:solidFill>
                <a:latin typeface="Alfa Slab One"/>
                <a:ea typeface="Alfa Slab One"/>
                <a:cs typeface="Alfa Slab One"/>
                <a:sym typeface="Alfa Slab One"/>
              </a:rPr>
              <a:t>Offene Aufgaben</a:t>
            </a:r>
            <a:endParaRPr>
              <a:solidFill>
                <a:srgbClr val="FF9900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377" name="Google Shape;377;p57"/>
          <p:cNvSpPr txBox="1"/>
          <p:nvPr>
            <p:ph idx="1" type="body"/>
          </p:nvPr>
        </p:nvSpPr>
        <p:spPr>
          <a:xfrm>
            <a:off x="311700" y="12172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" sz="1900" u="sng"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de" sz="19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de" sz="1900" u="sng">
                <a:latin typeface="Arial"/>
                <a:ea typeface="Arial"/>
                <a:cs typeface="Arial"/>
                <a:sym typeface="Arial"/>
              </a:rPr>
              <a:t>iel:</a:t>
            </a:r>
            <a:endParaRPr sz="1900" u="sng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Bandenregeln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Turnier Regeln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Trickshot Modus 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Custom Spielmodus (Mit selbst gewählten Regelset)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1900"/>
              <a:buFont typeface="Arial"/>
              <a:buChar char="•"/>
            </a:pPr>
            <a:r>
              <a:rPr lang="de" sz="1900" u="sng">
                <a:latin typeface="Arial"/>
                <a:ea typeface="Arial"/>
                <a:cs typeface="Arial"/>
                <a:sym typeface="Arial"/>
              </a:rPr>
              <a:t>Code Qualität: </a:t>
            </a:r>
            <a:endParaRPr sz="1900" u="sng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Refactoring (Util Klassen durch konkrete Klassen ersetzen usw.)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Bugs fixen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–"/>
            </a:pPr>
            <a:r>
              <a:rPr lang="de" sz="1700">
                <a:latin typeface="Arial"/>
                <a:ea typeface="Arial"/>
                <a:cs typeface="Arial"/>
                <a:sym typeface="Arial"/>
              </a:rPr>
              <a:t>Tests schreiben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8"/>
          <p:cNvSpPr txBox="1"/>
          <p:nvPr>
            <p:ph type="title"/>
          </p:nvPr>
        </p:nvSpPr>
        <p:spPr>
          <a:xfrm>
            <a:off x="2103850" y="158999"/>
            <a:ext cx="6724500" cy="911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2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Schwierigkeiten und deren Lösungen</a:t>
            </a:r>
            <a:endParaRPr sz="2200"/>
          </a:p>
        </p:txBody>
      </p:sp>
      <p:graphicFrame>
        <p:nvGraphicFramePr>
          <p:cNvPr id="383" name="Google Shape;383;p58"/>
          <p:cNvGraphicFramePr/>
          <p:nvPr/>
        </p:nvGraphicFramePr>
        <p:xfrm>
          <a:off x="952500" y="133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{18905D02-B1EC-47BD-971B-9D4775EB22BA}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Probleme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Lösungen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Missverständnisse bei Besprechungen mit anderen Teams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Interne Absprache der Verantwortungen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Hilfestellung durch Product Owner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Aufwandsschätzungen / Festlegen realistischer Sprint Ziele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Story Points wurden mit jedem Sprint immer genauer durch Vergleichen der Aufwandsschätzungen aus dem vorherigen Sprint →  Planning Poker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Teamgrößen teilweise zu unterschiedlich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Tracking Team zu klein für alle Funktionalitäten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Char char="●"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Im nächsten Projekt mehr auf den Aufwand für die jeweiligen Gruppen achten → nicht nur auf die Fähigkeiten der Mitglieder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Fazit</a:t>
            </a:r>
            <a:endParaRPr sz="4100"/>
          </a:p>
        </p:txBody>
      </p:sp>
      <p:sp>
        <p:nvSpPr>
          <p:cNvPr id="389" name="Google Shape;389;p59"/>
          <p:cNvSpPr txBox="1"/>
          <p:nvPr>
            <p:ph idx="1" type="body"/>
          </p:nvPr>
        </p:nvSpPr>
        <p:spPr>
          <a:xfrm>
            <a:off x="914400" y="1420450"/>
            <a:ext cx="7315200" cy="327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Das Hauptziel wurde erfolgreich erreicht! :)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Absolut wichtig sind: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offene und respektvolle Kommunikation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eine gute Projektstruktur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–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eine gute Projektdokumentation 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Projektstruktur und Projektdokumentation immer komplett transparent zugänglich halten für das gesamte Team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de" sz="1800">
                <a:latin typeface="Arial"/>
                <a:ea typeface="Arial"/>
                <a:cs typeface="Arial"/>
                <a:sym typeface="Arial"/>
              </a:rPr>
              <a:t>Missverständnisse treten in jedem Projekt auf doch mit einer guten Kommunikation lassen sich diese frühzeitig erkennen und beheben.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2103850" y="150449"/>
            <a:ext cx="6724500" cy="996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5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Gruppen- und Rollenverteilung</a:t>
            </a:r>
            <a:endParaRPr sz="2500"/>
          </a:p>
        </p:txBody>
      </p:sp>
      <p:graphicFrame>
        <p:nvGraphicFramePr>
          <p:cNvPr id="51" name="Google Shape;51;p9"/>
          <p:cNvGraphicFramePr/>
          <p:nvPr/>
        </p:nvGraphicFramePr>
        <p:xfrm>
          <a:off x="952500" y="14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{18905D02-B1EC-47BD-971B-9D4775EB22BA}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Position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Person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3434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Scrum Master (Tracking)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Julian Manß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Team Tracking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Christoph Meyer, Julian Manß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Scrum Master (Game)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Samia Bouguar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Team Game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Abdurrahmen Yigen, Lorik Gashi, Leon Schrabeck, David Bahcecioglu, Domenico Spadavecchia, Samia Bouguar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Gitlab Maintainer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>
                          <a:solidFill>
                            <a:schemeClr val="lt1"/>
                          </a:solidFill>
                        </a:rPr>
                        <a:t>Christoph Meyer, Julian Manß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>
            <p:ph type="title"/>
          </p:nvPr>
        </p:nvSpPr>
        <p:spPr>
          <a:xfrm>
            <a:off x="2103850" y="176174"/>
            <a:ext cx="6724500" cy="918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25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Kommunikationsmittel und Kommunikation zwischen den Teams</a:t>
            </a:r>
            <a:endParaRPr sz="1500"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914400" y="1429050"/>
            <a:ext cx="7315200" cy="326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de" sz="1700">
                <a:solidFill>
                  <a:srgbClr val="FFFFFF"/>
                </a:solidFill>
              </a:rPr>
              <a:t>Kommunikationsmittel:</a:t>
            </a:r>
            <a:endParaRPr sz="1700">
              <a:solidFill>
                <a:srgbClr val="FFFFFF"/>
              </a:solidFill>
            </a:endParaRPr>
          </a:p>
          <a:p>
            <a:pPr indent="-33655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–"/>
            </a:pPr>
            <a:r>
              <a:rPr lang="de" sz="1700">
                <a:solidFill>
                  <a:srgbClr val="FFFFFF"/>
                </a:solidFill>
              </a:rPr>
              <a:t>WhatsApp</a:t>
            </a:r>
            <a:endParaRPr sz="1700">
              <a:solidFill>
                <a:srgbClr val="FFFFFF"/>
              </a:solidFill>
            </a:endParaRPr>
          </a:p>
          <a:p>
            <a:pPr indent="-33655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–"/>
            </a:pPr>
            <a:r>
              <a:rPr lang="de" sz="1700">
                <a:solidFill>
                  <a:srgbClr val="FFFFFF"/>
                </a:solidFill>
              </a:rPr>
              <a:t>Discord</a:t>
            </a:r>
            <a:endParaRPr sz="1700">
              <a:solidFill>
                <a:srgbClr val="FFFFFF"/>
              </a:solidFill>
            </a:endParaRPr>
          </a:p>
          <a:p>
            <a:pPr indent="-33655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–"/>
            </a:pPr>
            <a:r>
              <a:rPr lang="de" sz="1700">
                <a:solidFill>
                  <a:srgbClr val="FFFFFF"/>
                </a:solidFill>
              </a:rPr>
              <a:t>Gitlab</a:t>
            </a:r>
            <a:endParaRPr sz="1700">
              <a:solidFill>
                <a:srgbClr val="FFFFFF"/>
              </a:solidFill>
            </a:endParaRPr>
          </a:p>
          <a:p>
            <a:pPr indent="-33655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–"/>
            </a:pPr>
            <a:r>
              <a:rPr lang="de" sz="1700">
                <a:solidFill>
                  <a:srgbClr val="FFFFFF"/>
                </a:solidFill>
              </a:rPr>
              <a:t>BBB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Char char="•"/>
            </a:pPr>
            <a:r>
              <a:rPr lang="de" sz="1700">
                <a:solidFill>
                  <a:srgbClr val="FFFFFF"/>
                </a:solidFill>
              </a:rPr>
              <a:t>Kommunikation zwischen den Teams: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–"/>
            </a:pPr>
            <a:r>
              <a:rPr lang="de" sz="1700">
                <a:solidFill>
                  <a:srgbClr val="FFFFFF"/>
                </a:solidFill>
              </a:rPr>
              <a:t>durch hohe Anzahl an Kommunikationsschnittstellen geringes Aufkommen von Missverständnissen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–"/>
            </a:pPr>
            <a:r>
              <a:rPr lang="de" sz="1700">
                <a:solidFill>
                  <a:srgbClr val="FFFFFF"/>
                </a:solidFill>
              </a:rPr>
              <a:t>die Missverständnisse die aufgekommen sind konnten immer noch rechtzeitig erkannt und zwischen den Teams geklärt werden</a:t>
            </a:r>
            <a:endParaRPr sz="17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Workflow</a:t>
            </a:r>
            <a:endParaRPr sz="4100"/>
          </a:p>
        </p:txBody>
      </p:sp>
      <p:pic>
        <p:nvPicPr>
          <p:cNvPr id="63" name="Google Shape;6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0650" y="1421450"/>
            <a:ext cx="4682700" cy="321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2103850" y="362790"/>
            <a:ext cx="6724500" cy="537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5100">
                <a:solidFill>
                  <a:srgbClr val="E69138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Projektarchitektur</a:t>
            </a:r>
            <a:endParaRPr sz="4100"/>
          </a:p>
        </p:txBody>
      </p:sp>
      <p:pic>
        <p:nvPicPr>
          <p:cNvPr id="69" name="Google Shape;6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950" y="1430024"/>
            <a:ext cx="5770676" cy="32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werpoint-template-24">
  <a:themeElements>
    <a:clrScheme name="default">
      <a:dk1>
        <a:srgbClr val="4D4D4D"/>
      </a:dk1>
      <a:lt1>
        <a:srgbClr val="FFFFFF"/>
      </a:lt1>
      <a:dk2>
        <a:srgbClr val="4D4D4D"/>
      </a:dk2>
      <a:lt2>
        <a:srgbClr val="026788"/>
      </a:lt2>
      <a:accent1>
        <a:srgbClr val="0089B3"/>
      </a:accent1>
      <a:accent2>
        <a:srgbClr val="01A2CE"/>
      </a:accent2>
      <a:accent3>
        <a:srgbClr val="FFFFFF"/>
      </a:accent3>
      <a:accent4>
        <a:srgbClr val="0089B3"/>
      </a:accent4>
      <a:accent5>
        <a:srgbClr val="01A2CE"/>
      </a:accent5>
      <a:accent6>
        <a:srgbClr val="FFFFFF"/>
      </a:accent6>
      <a:hlink>
        <a:srgbClr val="01B3D8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